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99" r:id="rId3"/>
    <p:sldId id="270" r:id="rId4"/>
    <p:sldId id="359" r:id="rId5"/>
    <p:sldId id="320" r:id="rId6"/>
    <p:sldId id="358" r:id="rId7"/>
    <p:sldId id="360" r:id="rId8"/>
    <p:sldId id="275" r:id="rId9"/>
    <p:sldId id="336" r:id="rId10"/>
    <p:sldId id="337" r:id="rId11"/>
    <p:sldId id="361" r:id="rId12"/>
    <p:sldId id="362" r:id="rId13"/>
    <p:sldId id="363" r:id="rId14"/>
    <p:sldId id="364" r:id="rId15"/>
    <p:sldId id="288" r:id="rId16"/>
    <p:sldId id="35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№2</c:v>
                </c:pt>
                <c:pt idx="2">
                  <c:v>СОШ №5</c:v>
                </c:pt>
                <c:pt idx="3">
                  <c:v>ООШ №1</c:v>
                </c:pt>
                <c:pt idx="4">
                  <c:v>Лицей №12</c:v>
                </c:pt>
                <c:pt idx="5">
                  <c:v>СОШ №7</c:v>
                </c:pt>
                <c:pt idx="6">
                  <c:v>Гимназия №11</c:v>
                </c:pt>
                <c:pt idx="7">
                  <c:v>СОШ №6</c:v>
                </c:pt>
                <c:pt idx="8">
                  <c:v>СОШ №8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0.98</c:v>
                </c:pt>
                <c:pt idx="2">
                  <c:v>0.93</c:v>
                </c:pt>
                <c:pt idx="3">
                  <c:v>0.9</c:v>
                </c:pt>
                <c:pt idx="4">
                  <c:v>0.88000000000000045</c:v>
                </c:pt>
                <c:pt idx="5">
                  <c:v>0.88000000000000045</c:v>
                </c:pt>
                <c:pt idx="6">
                  <c:v>0.85000000000000042</c:v>
                </c:pt>
                <c:pt idx="7">
                  <c:v>0.85000000000000042</c:v>
                </c:pt>
                <c:pt idx="8">
                  <c:v>0.84000000000000041</c:v>
                </c:pt>
                <c:pt idx="9">
                  <c:v>0.71000000000000041</c:v>
                </c:pt>
                <c:pt idx="10">
                  <c:v>0.65000000000000058</c:v>
                </c:pt>
                <c:pt idx="11">
                  <c:v>0.64000000000000046</c:v>
                </c:pt>
              </c:numCache>
            </c:numRef>
          </c:val>
        </c:ser>
        <c:axId val="65216896"/>
        <c:axId val="65218432"/>
      </c:barChart>
      <c:catAx>
        <c:axId val="65216896"/>
        <c:scaling>
          <c:orientation val="minMax"/>
        </c:scaling>
        <c:axPos val="b"/>
        <c:tickLblPos val="nextTo"/>
        <c:crossAx val="65218432"/>
        <c:crosses val="autoZero"/>
        <c:auto val="1"/>
        <c:lblAlgn val="ctr"/>
        <c:lblOffset val="100"/>
      </c:catAx>
      <c:valAx>
        <c:axId val="652184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5216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Н– Чершелинская ООШ</c:v>
                </c:pt>
                <c:pt idx="2">
                  <c:v>Сугушлинская ООШ</c:v>
                </c:pt>
                <c:pt idx="3">
                  <c:v>Сарабикуловская ООШ</c:v>
                </c:pt>
                <c:pt idx="4">
                  <c:v>Урдалинская ООШ</c:v>
                </c:pt>
                <c:pt idx="5">
                  <c:v>Каркалинская ООШ </c:v>
                </c:pt>
                <c:pt idx="6">
                  <c:v>Ивановская ООШ</c:v>
                </c:pt>
                <c:pt idx="7">
                  <c:v>Урмышлинская ООШ</c:v>
                </c:pt>
                <c:pt idx="8">
                  <c:v>Подлесная ООШ</c:v>
                </c:pt>
                <c:pt idx="9">
                  <c:v>Старо - Кувакская СОШ</c:v>
                </c:pt>
                <c:pt idx="10">
                  <c:v>Шугуровская СОШ </c:v>
                </c:pt>
                <c:pt idx="11">
                  <c:v>Зай -Каратайская ООШ</c:v>
                </c:pt>
                <c:pt idx="12">
                  <c:v>Ст – Иштерякская ООШ</c:v>
                </c:pt>
                <c:pt idx="13">
                  <c:v>Тимяшевская СОШ</c:v>
                </c:pt>
                <c:pt idx="14">
                  <c:v>Куакбашская ООШ</c:v>
                </c:pt>
                <c:pt idx="15">
                  <c:v>Федотовская ООШ</c:v>
                </c:pt>
                <c:pt idx="16">
                  <c:v>Керлигачская ООШ</c:v>
                </c:pt>
                <c:pt idx="17">
                  <c:v>Ст-Письмянская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0.87000000000000044</c:v>
                </c:pt>
                <c:pt idx="11">
                  <c:v>0.86000000000000043</c:v>
                </c:pt>
                <c:pt idx="12">
                  <c:v>0.8300000000000004</c:v>
                </c:pt>
                <c:pt idx="13">
                  <c:v>0.8300000000000004</c:v>
                </c:pt>
                <c:pt idx="14">
                  <c:v>0.71000000000000041</c:v>
                </c:pt>
                <c:pt idx="15">
                  <c:v>0.71000000000000041</c:v>
                </c:pt>
                <c:pt idx="16">
                  <c:v>0.60000000000000042</c:v>
                </c:pt>
                <c:pt idx="17">
                  <c:v>0.2900000000000002</c:v>
                </c:pt>
              </c:numCache>
            </c:numRef>
          </c:val>
        </c:ser>
        <c:axId val="47687936"/>
        <c:axId val="47689728"/>
      </c:barChart>
      <c:catAx>
        <c:axId val="476879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7689728"/>
        <c:crosses val="autoZero"/>
        <c:auto val="1"/>
        <c:lblAlgn val="ctr"/>
        <c:lblOffset val="100"/>
      </c:catAx>
      <c:valAx>
        <c:axId val="476897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76879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3383E-2"/>
          <c:y val="8.887157509423942E-4"/>
          <c:w val="0.93533311295216726"/>
          <c:h val="0.713639753364199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№7</c:v>
                </c:pt>
                <c:pt idx="2">
                  <c:v>СОШ №3</c:v>
                </c:pt>
                <c:pt idx="3">
                  <c:v>СОШ №5</c:v>
                </c:pt>
                <c:pt idx="4">
                  <c:v>Лицей №12</c:v>
                </c:pt>
                <c:pt idx="5">
                  <c:v>СОШ №6</c:v>
                </c:pt>
                <c:pt idx="6">
                  <c:v>СОШ №8</c:v>
                </c:pt>
                <c:pt idx="7">
                  <c:v>Гимназия №11</c:v>
                </c:pt>
                <c:pt idx="8">
                  <c:v>ООШ №1</c:v>
                </c:pt>
                <c:pt idx="9">
                  <c:v>СОШ №4</c:v>
                </c:pt>
                <c:pt idx="10">
                  <c:v>СОШ №10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0.64000000000000046</c:v>
                </c:pt>
                <c:pt idx="1">
                  <c:v>0.58000000000000007</c:v>
                </c:pt>
                <c:pt idx="2">
                  <c:v>0.54</c:v>
                </c:pt>
                <c:pt idx="3">
                  <c:v>0.51</c:v>
                </c:pt>
                <c:pt idx="4">
                  <c:v>0.49000000000000021</c:v>
                </c:pt>
                <c:pt idx="5">
                  <c:v>0.42000000000000021</c:v>
                </c:pt>
                <c:pt idx="6">
                  <c:v>0.4</c:v>
                </c:pt>
                <c:pt idx="7">
                  <c:v>0.33000000000000035</c:v>
                </c:pt>
                <c:pt idx="8">
                  <c:v>0.30000000000000021</c:v>
                </c:pt>
                <c:pt idx="9">
                  <c:v>0.28000000000000008</c:v>
                </c:pt>
                <c:pt idx="10">
                  <c:v>0.2100000000000001</c:v>
                </c:pt>
                <c:pt idx="11">
                  <c:v>0.2</c:v>
                </c:pt>
              </c:numCache>
            </c:numRef>
          </c:val>
        </c:ser>
        <c:axId val="34188672"/>
        <c:axId val="67302528"/>
      </c:barChart>
      <c:catAx>
        <c:axId val="341886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7302528"/>
        <c:crosses val="autoZero"/>
        <c:auto val="1"/>
        <c:lblAlgn val="ctr"/>
        <c:lblOffset val="100"/>
      </c:catAx>
      <c:valAx>
        <c:axId val="673025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3418867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8095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Шугуровская СОШ </c:v>
                </c:pt>
                <c:pt idx="2">
                  <c:v>Каркалинская ООШ</c:v>
                </c:pt>
                <c:pt idx="3">
                  <c:v>Ст – Иштерякская ООШ</c:v>
                </c:pt>
                <c:pt idx="4">
                  <c:v>Тимяшевская СОШ</c:v>
                </c:pt>
                <c:pt idx="5">
                  <c:v>Куакбашская ООШ</c:v>
                </c:pt>
                <c:pt idx="6">
                  <c:v>Подлесная ООШ</c:v>
                </c:pt>
                <c:pt idx="7">
                  <c:v>Сугушлинская ООШ</c:v>
                </c:pt>
                <c:pt idx="8">
                  <c:v>Старо - Кувакская СОШ</c:v>
                </c:pt>
                <c:pt idx="9">
                  <c:v>Сарабикуловская ООШ</c:v>
                </c:pt>
                <c:pt idx="10">
                  <c:v>Зай -каратайская ООШ</c:v>
                </c:pt>
                <c:pt idx="11">
                  <c:v>Федотовская ООШ</c:v>
                </c:pt>
                <c:pt idx="12">
                  <c:v>Урмышлинская ООШ</c:v>
                </c:pt>
                <c:pt idx="13">
                  <c:v>Ст-Письмянская ООШ</c:v>
                </c:pt>
                <c:pt idx="14">
                  <c:v>Керлигачская ООШ</c:v>
                </c:pt>
                <c:pt idx="15">
                  <c:v>Урдалинская ООШ</c:v>
                </c:pt>
                <c:pt idx="16">
                  <c:v>Ивановская ООШ</c:v>
                </c:pt>
                <c:pt idx="17">
                  <c:v>Н – Чершелинская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0.8300000000000004</c:v>
                </c:pt>
                <c:pt idx="1">
                  <c:v>0.75000000000000044</c:v>
                </c:pt>
                <c:pt idx="2">
                  <c:v>0.67000000000000071</c:v>
                </c:pt>
                <c:pt idx="3">
                  <c:v>0.67000000000000071</c:v>
                </c:pt>
                <c:pt idx="4">
                  <c:v>0.60000000000000042</c:v>
                </c:pt>
                <c:pt idx="5">
                  <c:v>0.56999999999999995</c:v>
                </c:pt>
                <c:pt idx="6">
                  <c:v>0.56999999999999995</c:v>
                </c:pt>
                <c:pt idx="7">
                  <c:v>0.4</c:v>
                </c:pt>
                <c:pt idx="8">
                  <c:v>0.4</c:v>
                </c:pt>
                <c:pt idx="9">
                  <c:v>0.33000000000000035</c:v>
                </c:pt>
                <c:pt idx="10">
                  <c:v>0.2900000000000002</c:v>
                </c:pt>
                <c:pt idx="11">
                  <c:v>0.2900000000000002</c:v>
                </c:pt>
                <c:pt idx="12">
                  <c:v>0.2</c:v>
                </c:pt>
                <c:pt idx="13">
                  <c:v>0.14000000000000001</c:v>
                </c:pt>
                <c:pt idx="14">
                  <c:v>0.1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</c:ser>
        <c:dLbls>
          <c:showVal val="1"/>
        </c:dLbls>
        <c:axId val="70320512"/>
        <c:axId val="70322048"/>
      </c:barChart>
      <c:catAx>
        <c:axId val="7032051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0322048"/>
        <c:crosses val="autoZero"/>
        <c:auto val="1"/>
        <c:lblAlgn val="ctr"/>
        <c:lblOffset val="100"/>
      </c:catAx>
      <c:valAx>
        <c:axId val="703220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32051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ЛМР    </a:t>
            </a:r>
            <a:r>
              <a:rPr lang="ru-RU" baseline="0" dirty="0" smtClean="0"/>
              <a:t> 3,4</a:t>
            </a:r>
            <a:endParaRPr lang="en-US" dirty="0"/>
          </a:p>
        </c:rich>
      </c:tx>
      <c:layout>
        <c:manualLayout>
          <c:xMode val="edge"/>
          <c:yMode val="edge"/>
          <c:x val="0.823411327403898"/>
          <c:y val="3.7925830364778555E-2"/>
        </c:manualLayout>
      </c:layout>
      <c:overlay val="1"/>
      <c:spPr>
        <a:solidFill>
          <a:schemeClr val="bg1"/>
        </a:solidFill>
      </c:spPr>
    </c:title>
    <c:plotArea>
      <c:layout>
        <c:manualLayout>
          <c:layoutTarget val="inner"/>
          <c:xMode val="edge"/>
          <c:yMode val="edge"/>
          <c:x val="6.110639413296564E-2"/>
          <c:y val="0.15765498916911461"/>
          <c:w val="0.93889362373398999"/>
          <c:h val="0.623692663417095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№3</c:v>
                </c:pt>
                <c:pt idx="2">
                  <c:v>СОШ №7</c:v>
                </c:pt>
                <c:pt idx="3">
                  <c:v>Лицей №12</c:v>
                </c:pt>
                <c:pt idx="4">
                  <c:v>СОШ №5</c:v>
                </c:pt>
                <c:pt idx="5">
                  <c:v>ООШ №1</c:v>
                </c:pt>
                <c:pt idx="6">
                  <c:v>СОШ №6</c:v>
                </c:pt>
                <c:pt idx="7">
                  <c:v>СОШ №8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СОШ №13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3.8</c:v>
                </c:pt>
                <c:pt idx="1">
                  <c:v>3.6</c:v>
                </c:pt>
                <c:pt idx="2">
                  <c:v>3.6</c:v>
                </c:pt>
                <c:pt idx="3">
                  <c:v>3.5</c:v>
                </c:pt>
                <c:pt idx="4">
                  <c:v>3.5</c:v>
                </c:pt>
                <c:pt idx="5">
                  <c:v>3.3</c:v>
                </c:pt>
                <c:pt idx="6">
                  <c:v>3.3</c:v>
                </c:pt>
                <c:pt idx="7">
                  <c:v>3.3</c:v>
                </c:pt>
                <c:pt idx="8">
                  <c:v>3.3</c:v>
                </c:pt>
                <c:pt idx="9">
                  <c:v>3.1</c:v>
                </c:pt>
                <c:pt idx="10">
                  <c:v>2.9</c:v>
                </c:pt>
                <c:pt idx="11">
                  <c:v>2.9</c:v>
                </c:pt>
              </c:numCache>
            </c:numRef>
          </c:val>
        </c:ser>
        <c:dLbls>
          <c:showVal val="1"/>
        </c:dLbls>
        <c:axId val="73721344"/>
        <c:axId val="73722880"/>
      </c:barChart>
      <c:catAx>
        <c:axId val="737213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722880"/>
        <c:crosses val="autoZero"/>
        <c:auto val="1"/>
        <c:lblAlgn val="ctr"/>
        <c:lblOffset val="100"/>
      </c:catAx>
      <c:valAx>
        <c:axId val="7372288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37213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Шугуровская СОШ </c:v>
                </c:pt>
                <c:pt idx="2">
                  <c:v>Каркалинская ООШ</c:v>
                </c:pt>
                <c:pt idx="3">
                  <c:v>Ст. – Иштиряк. ООШ</c:v>
                </c:pt>
                <c:pt idx="4">
                  <c:v>Сугушлинская ООШ</c:v>
                </c:pt>
                <c:pt idx="5">
                  <c:v>Подлесная ООШ</c:v>
                </c:pt>
                <c:pt idx="6">
                  <c:v>Старо - Кувакская СОШ</c:v>
                </c:pt>
                <c:pt idx="7">
                  <c:v>Куакбашская ООШ</c:v>
                </c:pt>
                <c:pt idx="8">
                  <c:v>Сарабикуловская ООШ</c:v>
                </c:pt>
                <c:pt idx="9">
                  <c:v>Тимяшевская СОШ</c:v>
                </c:pt>
                <c:pt idx="10">
                  <c:v>Урмышлинская ООШ</c:v>
                </c:pt>
                <c:pt idx="11">
                  <c:v>Зай -Каратайская ООШ</c:v>
                </c:pt>
                <c:pt idx="12">
                  <c:v>Федотовская ООШ</c:v>
                </c:pt>
                <c:pt idx="13">
                  <c:v>Урдалинская ООШ</c:v>
                </c:pt>
                <c:pt idx="14">
                  <c:v>Ивановская ООШ</c:v>
                </c:pt>
                <c:pt idx="15">
                  <c:v>Н – Чершелинская ООШ</c:v>
                </c:pt>
                <c:pt idx="16">
                  <c:v>Керлигачская ООШ</c:v>
                </c:pt>
                <c:pt idx="17">
                  <c:v>Ст.-Письмянская ООШ</c:v>
                </c:pt>
              </c:strCache>
            </c:strRef>
          </c:cat>
          <c:val>
            <c:numRef>
              <c:f>Лист1!$B$2:$B$19</c:f>
              <c:numCache>
                <c:formatCode>0.0</c:formatCode>
                <c:ptCount val="18"/>
                <c:pt idx="0">
                  <c:v>4.4000000000000004</c:v>
                </c:pt>
                <c:pt idx="1">
                  <c:v>3.9</c:v>
                </c:pt>
                <c:pt idx="2">
                  <c:v>3.8</c:v>
                </c:pt>
                <c:pt idx="3">
                  <c:v>3.7</c:v>
                </c:pt>
                <c:pt idx="4">
                  <c:v>3.6</c:v>
                </c:pt>
                <c:pt idx="5">
                  <c:v>3.6</c:v>
                </c:pt>
                <c:pt idx="6">
                  <c:v>3.6</c:v>
                </c:pt>
                <c:pt idx="7">
                  <c:v>3.4</c:v>
                </c:pt>
                <c:pt idx="8">
                  <c:v>3.3</c:v>
                </c:pt>
                <c:pt idx="9">
                  <c:v>3.3</c:v>
                </c:pt>
                <c:pt idx="10">
                  <c:v>3.2</c:v>
                </c:pt>
                <c:pt idx="11">
                  <c:v>3.1</c:v>
                </c:pt>
                <c:pt idx="12">
                  <c:v>3.1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2.7</c:v>
                </c:pt>
                <c:pt idx="17">
                  <c:v>2.4</c:v>
                </c:pt>
              </c:numCache>
            </c:numRef>
          </c:val>
        </c:ser>
        <c:axId val="73994624"/>
        <c:axId val="73996160"/>
      </c:barChart>
      <c:catAx>
        <c:axId val="7399462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996160"/>
        <c:crosses val="autoZero"/>
        <c:auto val="1"/>
        <c:lblAlgn val="ctr"/>
        <c:lblOffset val="100"/>
      </c:catAx>
      <c:valAx>
        <c:axId val="7399616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399462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46,5%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01.12.2016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9 классов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8001056" cy="6143300"/>
        </p:xfrm>
        <a:graphic>
          <a:graphicData uri="http://schemas.openxmlformats.org/drawingml/2006/table">
            <a:tbl>
              <a:tblPr/>
              <a:tblGrid>
                <a:gridCol w="2643206"/>
                <a:gridCol w="928694"/>
                <a:gridCol w="1143008"/>
                <a:gridCol w="1071570"/>
                <a:gridCol w="1357322"/>
                <a:gridCol w="857256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ОУ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Успев.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Кач.зн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Ср.оц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Средний тестовый балл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Рейтинг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Ивановская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Подлесная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Керлигачская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Сугушлинская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Старокувакская 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Старо-Иштерякская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Зеленорощинская СОШ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32,25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Шугуровская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Федотовская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Урдалинская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ООШ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Куакбашская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Урмышлинская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Старописьмянская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ООШ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Сарабикуловская ООШ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Зай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</a:t>
                      </a:r>
                      <a:r>
                        <a:rPr lang="ru-RU" sz="1400" b="1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Каратайская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357166"/>
          <a:ext cx="7858180" cy="6091720"/>
        </p:xfrm>
        <a:graphic>
          <a:graphicData uri="http://schemas.openxmlformats.org/drawingml/2006/table">
            <a:tbl>
              <a:tblPr/>
              <a:tblGrid>
                <a:gridCol w="928694"/>
                <a:gridCol w="4857784"/>
                <a:gridCol w="2071702"/>
              </a:tblGrid>
              <a:tr h="83155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задания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Проверяемые разделы содержания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Информационная обработка текста. Анализ текста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Выразительные средства лексики и фразеологии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39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приставок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7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суффиксов различных частей речи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Лексика и фразеология. Синонимы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31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Словосочетание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Предложение. Грамматическая основа предложения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8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Осложненное простое предложение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 вводными конструкциями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Синтаксический анализ сложного предложения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78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Знаки препинания в ССП и СПП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связи в сложном предложении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разными видами связи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Изложение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1331898"/>
          <a:ext cx="7643865" cy="4246314"/>
        </p:xfrm>
        <a:graphic>
          <a:graphicData uri="http://schemas.openxmlformats.org/drawingml/2006/table">
            <a:tbl>
              <a:tblPr/>
              <a:tblGrid>
                <a:gridCol w="1428759"/>
                <a:gridCol w="4429156"/>
                <a:gridCol w="1785950"/>
              </a:tblGrid>
              <a:tr h="8112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Критерии оценивания сжатого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Сжатие исходного текста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изложения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Сочинение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00109"/>
          <a:ext cx="7786742" cy="4997394"/>
        </p:xfrm>
        <a:graphic>
          <a:graphicData uri="http://schemas.openxmlformats.org/drawingml/2006/table">
            <a:tbl>
              <a:tblPr/>
              <a:tblGrid>
                <a:gridCol w="1857388"/>
                <a:gridCol w="3571900"/>
                <a:gridCol w="2357454"/>
              </a:tblGrid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Критерий оценивания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обоснованного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ответа на поставленный 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примеров - аргументов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сочинения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СК4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Композиционная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тройность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428652"/>
            <a:ext cx="7498080" cy="221459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42" y="285728"/>
          <a:ext cx="7211844" cy="5415726"/>
        </p:xfrm>
        <a:graphic>
          <a:graphicData uri="http://schemas.openxmlformats.org/drawingml/2006/table">
            <a:tbl>
              <a:tblPr/>
              <a:tblGrid>
                <a:gridCol w="7211844"/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Темы курса </a:t>
                      </a: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(учебные элементы тем), по 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которым выявлены пробелы в знаниях учащихся 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  (выполнения 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задания составляет менее </a:t>
                      </a: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50%)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Правописание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приставок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27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Лексика и фразеология.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Calibri"/>
                        </a:rPr>
                        <a:t>Синонимы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Словосочетание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Предложение. Грамматическая основа предложения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Осложненное простое предложение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 вводными конструкциями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Синтаксический анализ сложного предложения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Знаки препинания в ССП и СПП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Виды связи в сложном предложении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разными видами связи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1.Результаты  диагностического тестирования по русскому языку в 9  классах считать неудовлетворительными.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0070C0"/>
                </a:solidFill>
              </a:rPr>
              <a:t>.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диагностического тестирования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824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800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- 88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(11%),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- 284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(35,5%),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- 315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(39,4%),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- 113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(14,1%),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85,9%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46,5%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3,4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14298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46,5%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3143248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06" y="128586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928662" y="2643182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3,4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00042"/>
          <a:ext cx="7715304" cy="6089148"/>
        </p:xfrm>
        <a:graphic>
          <a:graphicData uri="http://schemas.openxmlformats.org/drawingml/2006/table">
            <a:tbl>
              <a:tblPr/>
              <a:tblGrid>
                <a:gridCol w="1643074"/>
                <a:gridCol w="1214446"/>
                <a:gridCol w="1143008"/>
                <a:gridCol w="1071570"/>
                <a:gridCol w="1714512"/>
                <a:gridCol w="928694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Успев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Ср.оц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Средний тестовый балл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Рейтинг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ООШ №1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Гимназия №11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Лицей №12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№13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3907</TotalTime>
  <Words>634</Words>
  <Application>Microsoft Office PowerPoint</Application>
  <PresentationFormat>Экран (4:3)</PresentationFormat>
  <Paragraphs>331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                                     Результаты диагностического тестирования по русскому языку  учащихся  9 классов 2016-2017 учебного года   </vt:lpstr>
      <vt:lpstr>              Русский язык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Слайд 11</vt:lpstr>
      <vt:lpstr>                 Изложение</vt:lpstr>
      <vt:lpstr>                       Сочинение</vt:lpstr>
      <vt:lpstr>Слайд 14</vt:lpstr>
      <vt:lpstr>   Выводы:</vt:lpstr>
      <vt:lpstr>Слайд 16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524</cp:revision>
  <dcterms:created xsi:type="dcterms:W3CDTF">2012-12-17T07:09:56Z</dcterms:created>
  <dcterms:modified xsi:type="dcterms:W3CDTF">2016-12-01T16:45:31Z</dcterms:modified>
</cp:coreProperties>
</file>